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78" r:id="rId6"/>
    <p:sldId id="280" r:id="rId7"/>
    <p:sldId id="258" r:id="rId8"/>
    <p:sldId id="262" r:id="rId9"/>
    <p:sldId id="267" r:id="rId10"/>
    <p:sldId id="285" r:id="rId11"/>
    <p:sldId id="260" r:id="rId12"/>
    <p:sldId id="287" r:id="rId13"/>
    <p:sldId id="289" r:id="rId14"/>
    <p:sldId id="273" r:id="rId15"/>
    <p:sldId id="281" r:id="rId16"/>
    <p:sldId id="282" r:id="rId17"/>
    <p:sldId id="283" r:id="rId18"/>
    <p:sldId id="284" r:id="rId19"/>
    <p:sldId id="286" r:id="rId20"/>
    <p:sldId id="288" r:id="rId21"/>
    <p:sldId id="291" r:id="rId22"/>
    <p:sldId id="292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B90E0-5964-701F-EB8A-0E56D60E74F1}" v="2076" dt="2023-11-30T01:18:55.030"/>
    <p1510:client id="{4946A276-18D0-F7AD-47E6-2F2150D4D21D}" v="48" dt="2023-11-30T01:12:11.575"/>
    <p1510:client id="{B5D9F2C5-6ED9-4EB0-AD48-60C5AEF44A36}" v="415" dt="2023-11-30T01:00:32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3216" autoAdjust="0"/>
  </p:normalViewPr>
  <p:slideViewPr>
    <p:cSldViewPr snapToGrid="0">
      <p:cViewPr>
        <p:scale>
          <a:sx n="100" d="100"/>
          <a:sy n="100" d="100"/>
        </p:scale>
        <p:origin x="58" y="-950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6B483-82E1-4413-838C-27BAC184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86C5-22E8-475A-A424-8D493B6E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83D01-DAD2-4B28-BB2C-9FD028B0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7B35-BCD3-4E41-916B-68490D92D9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3212D-BCAC-4F13-92C1-13A3004266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73FEF-4AED-4E29-A73E-9166ADC8D5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Airplane jet engine on wing, in flight">
            <a:extLst>
              <a:ext uri="{FF2B5EF4-FFF2-40B4-BE49-F238E27FC236}">
                <a16:creationId xmlns:a16="http://schemas.microsoft.com/office/drawing/2014/main" id="{4C4D4727-B0CF-8AD2-9846-463B291651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298" t="1755" b="733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Flight Ticket Reservations Database</a:t>
            </a:r>
            <a:endParaRPr lang="en-US" sz="48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Sonpaorong Muchhim &amp; Htoo Myat Maung</a:t>
            </a: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61" y="130215"/>
            <a:ext cx="2586942" cy="5925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Insert Data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140AE58-0693-2F0A-FD31-C3E8A9A5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8" y="1317797"/>
            <a:ext cx="5405376" cy="4405668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2318CB8-EF7C-2902-73E4-C8870486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9" y="1318583"/>
            <a:ext cx="5405377" cy="455842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6827E1-8728-5F2A-E856-FBEFDA48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7" y="5989182"/>
            <a:ext cx="10970870" cy="7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" y="65626"/>
            <a:ext cx="9096877" cy="934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entury Schoolbook"/>
              </a:rPr>
              <a:t>1.What are some payment information of John Doe such as the amount spent, payment date, payment time and payment method?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3" name="Picture 32" descr="A screen shot of a computer&#10;&#10;Description automatically generated">
            <a:extLst>
              <a:ext uri="{FF2B5EF4-FFF2-40B4-BE49-F238E27FC236}">
                <a16:creationId xmlns:a16="http://schemas.microsoft.com/office/drawing/2014/main" id="{0A546E26-C27C-1AD7-6C79-CBB687D0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" y="3273162"/>
            <a:ext cx="10310049" cy="1074649"/>
          </a:xfrm>
          <a:prstGeom prst="rect">
            <a:avLst/>
          </a:prstGeom>
        </p:spPr>
      </p:pic>
      <p:pic>
        <p:nvPicPr>
          <p:cNvPr id="34" name="Picture 3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2CBA67E-0B9A-BB5C-4552-330D87FC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409" y="5628203"/>
            <a:ext cx="7530604" cy="924131"/>
          </a:xfrm>
          <a:prstGeom prst="rect">
            <a:avLst/>
          </a:prstGeom>
        </p:spPr>
      </p:pic>
      <p:pic>
        <p:nvPicPr>
          <p:cNvPr id="35" name="Picture 34" descr="A screen shot of a computer&#10;&#10;Description automatically generated">
            <a:extLst>
              <a:ext uri="{FF2B5EF4-FFF2-40B4-BE49-F238E27FC236}">
                <a16:creationId xmlns:a16="http://schemas.microsoft.com/office/drawing/2014/main" id="{0D1961C4-1BB9-DB80-86E7-46C5C61B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04" y="1520112"/>
            <a:ext cx="10732394" cy="95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9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8" y="39039"/>
            <a:ext cx="6282673" cy="9345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Schoolbook"/>
              </a:rPr>
              <a:t>2.   What is the flight information in June 2023?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22C62099-10B2-F56A-DA4D-98F62AED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5" y="6054217"/>
            <a:ext cx="8390049" cy="48359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427B57-443B-5697-459F-756420EE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7" y="3301540"/>
            <a:ext cx="11623182" cy="2232604"/>
          </a:xfrm>
          <a:prstGeom prst="rect">
            <a:avLst/>
          </a:prstGeom>
        </p:spPr>
      </p:pic>
      <p:pic>
        <p:nvPicPr>
          <p:cNvPr id="9" name="Picture 8" descr="A close up of text&#10;&#10;Description automatically generated">
            <a:extLst>
              <a:ext uri="{FF2B5EF4-FFF2-40B4-BE49-F238E27FC236}">
                <a16:creationId xmlns:a16="http://schemas.microsoft.com/office/drawing/2014/main" id="{450A3773-0E47-3698-8555-5419D193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1" y="1280667"/>
            <a:ext cx="5075081" cy="10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lane flying in the sky&#10;&#10;Description automatically generated">
            <a:extLst>
              <a:ext uri="{FF2B5EF4-FFF2-40B4-BE49-F238E27FC236}">
                <a16:creationId xmlns:a16="http://schemas.microsoft.com/office/drawing/2014/main" id="{69F06A02-BE61-6DBA-5B60-D182017A13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171" r="13171"/>
          <a:stretch/>
        </p:blipFill>
        <p:spPr>
          <a:xfrm>
            <a:off x="7718862" y="880551"/>
            <a:ext cx="4818475" cy="43631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51" y="232288"/>
            <a:ext cx="4334782" cy="86187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latin typeface="Century Schoolbook"/>
              </a:rPr>
              <a:t>3.   How many available ticket in Business class of Flight 106?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6A9CD-356A-0454-D9FF-F0B18161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60" y="5995409"/>
            <a:ext cx="8644113" cy="457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2E099-60F4-E2E1-961D-1B13878E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158" y="3838080"/>
            <a:ext cx="2151134" cy="72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5DF16D3-C7BE-CADB-BB14-122D7160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06" y="2203777"/>
            <a:ext cx="6419773" cy="11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4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" y="30380"/>
            <a:ext cx="8256946" cy="93453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latin typeface="Century Schoolbook"/>
              </a:rPr>
              <a:t>4.  What are all the passenger information on flight number 106?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CDB3E0F-D7CF-7F54-62C2-DBE0DED0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" y="1547204"/>
            <a:ext cx="10485549" cy="1135374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8FF1E52D-351A-41E6-DF39-68E07B2C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41" y="6286596"/>
            <a:ext cx="6143076" cy="3338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6288C08-FC4F-6B3B-0CEC-9D63BC2F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7" y="3569610"/>
            <a:ext cx="10807521" cy="16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3" y="21722"/>
            <a:ext cx="9328356" cy="9345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 Schoolbook"/>
              </a:rPr>
              <a:t>5. Update the necessary information about flight 103 such as Flight Status and Time due to 30 minutes delay.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DAAF9-4C7E-DC84-E633-4959FD37A40F}"/>
              </a:ext>
            </a:extLst>
          </p:cNvPr>
          <p:cNvSpPr txBox="1"/>
          <p:nvPr/>
        </p:nvSpPr>
        <p:spPr>
          <a:xfrm>
            <a:off x="375023" y="3766196"/>
            <a:ext cx="10010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 Light"/>
              </a:rPr>
              <a:t>Before: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95858-6014-FCDB-04C2-05234F9FA4FF}"/>
              </a:ext>
            </a:extLst>
          </p:cNvPr>
          <p:cNvSpPr txBox="1"/>
          <p:nvPr/>
        </p:nvSpPr>
        <p:spPr>
          <a:xfrm>
            <a:off x="375024" y="4572377"/>
            <a:ext cx="845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Source Sans Pro Light"/>
              </a:rPr>
              <a:t>After:</a:t>
            </a:r>
            <a:endParaRPr lang="en-US"/>
          </a:p>
        </p:txBody>
      </p:sp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3512CC8-7E70-0A0B-78AC-9C0F8074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1" y="1062046"/>
            <a:ext cx="6096000" cy="2628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169FBD-5BCF-D71A-F8C5-C91017B1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4139923"/>
            <a:ext cx="10858500" cy="43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6BE750-9394-6FA8-EED0-F34D9D58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6" y="5054265"/>
            <a:ext cx="10789227" cy="397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7B45C-CE39-8DAC-A998-5E19D75A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3782"/>
            <a:ext cx="9324473" cy="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1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11" y="218319"/>
            <a:ext cx="10099015" cy="63402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br>
              <a:rPr lang="en-US" sz="2000">
                <a:latin typeface="Century Schoolbook"/>
              </a:rPr>
            </a:br>
            <a:r>
              <a:rPr lang="en-US" sz="2000">
                <a:solidFill>
                  <a:srgbClr val="000000"/>
                </a:solidFill>
                <a:latin typeface="Century Schoolbook"/>
              </a:rPr>
              <a:t>6.  What are all the code which represents airport or airline?</a:t>
            </a:r>
            <a:endParaRPr lang="en-US" sz="20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endParaRPr lang="en-US" sz="2000">
              <a:solidFill>
                <a:srgbClr val="000000"/>
              </a:solidFill>
              <a:latin typeface="Century Schoolbook"/>
            </a:endParaRPr>
          </a:p>
          <a:p>
            <a:endParaRPr lang="en-US" sz="200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5BD170-8169-94AA-9ECD-379655B8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3" y="924940"/>
            <a:ext cx="7013131" cy="135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1A83C-84A5-A646-0B28-654D4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568" y="6306490"/>
            <a:ext cx="7391326" cy="35699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EFE529-9752-E2D3-9EF8-DFF50E42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66" y="2677709"/>
            <a:ext cx="4462261" cy="3155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05014-BC77-68C1-314A-A318C7E4A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84" y="2675427"/>
            <a:ext cx="4124861" cy="31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941" y="3671"/>
            <a:ext cx="10721493" cy="63402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>
                <a:solidFill>
                  <a:srgbClr val="000000"/>
                </a:solidFill>
                <a:latin typeface="Century Schoolbook"/>
              </a:rPr>
              <a:t>7. Which flight has economy price ticket higher than business class from other flight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8DF303-BFC8-B9AC-DCB2-8187E000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8" y="875687"/>
            <a:ext cx="9294254" cy="1989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F84A5-4667-4F50-8039-F93FA849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09" y="6279781"/>
            <a:ext cx="7958681" cy="358827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79D044-7293-FDA3-99F4-130E1E19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99" y="3424902"/>
            <a:ext cx="6365517" cy="17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8" y="38307"/>
            <a:ext cx="7482993" cy="65134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>
                <a:solidFill>
                  <a:srgbClr val="000000"/>
                </a:solidFill>
                <a:latin typeface="Century Schoolbook"/>
              </a:rPr>
              <a:t>8.  What is the total revenue generated from Flight 104?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9EFE284-F9A6-D1C4-5587-162C5BD9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7" y="916562"/>
            <a:ext cx="8113812" cy="275875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93910B4-F2E4-68C8-5D6C-850E2BB18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95" y="6330719"/>
            <a:ext cx="7283515" cy="38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9D00A-9CBE-5FB2-8394-1FE2C725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36" y="4402207"/>
            <a:ext cx="9575613" cy="6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941" y="3671"/>
            <a:ext cx="10721493" cy="63402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>
                <a:solidFill>
                  <a:srgbClr val="000000"/>
                </a:solidFill>
                <a:latin typeface="Century Schoolbook"/>
              </a:rPr>
              <a:t>9.  Delete the information about Flight 101, and the other information that refers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098F55C-5D46-3B6B-6C8E-F6D12975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41" y="686296"/>
            <a:ext cx="6868026" cy="1789342"/>
          </a:xfrm>
          <a:prstGeom prst="rect">
            <a:avLst/>
          </a:prstGeom>
        </p:spPr>
      </p:pic>
      <p:pic>
        <p:nvPicPr>
          <p:cNvPr id="9" name="Picture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9A685D6-C444-64BF-6A92-D2B1D0F9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934" y="6121202"/>
            <a:ext cx="5755105" cy="59857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32EEAF4-C3E6-A91E-488E-7C8C0AFF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449" y="2708802"/>
            <a:ext cx="6842049" cy="307012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0A0A1F-2694-CC9D-EF2C-7AE4E08D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45" y="2900429"/>
            <a:ext cx="3994328" cy="25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Flight Ticket Reservation</a:t>
            </a:r>
          </a:p>
        </p:txBody>
      </p:sp>
      <p:pic>
        <p:nvPicPr>
          <p:cNvPr id="11" name="Picture Placeholder 10" descr="Plane flying in front of an empty airport lounge">
            <a:extLst>
              <a:ext uri="{FF2B5EF4-FFF2-40B4-BE49-F238E27FC236}">
                <a16:creationId xmlns:a16="http://schemas.microsoft.com/office/drawing/2014/main" id="{5605CAF4-87E0-4A20-9AC1-E42F5D70BF4A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2"/>
          <a:srcRect l="26137" r="1432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38599" y="2082512"/>
            <a:ext cx="6257908" cy="4605665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The Flight Ticket Reservation Database is designed to facilitate the efficient management of flight ticket reservations, encompassing various entities and their relationships. The essential entities in this database include the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customer information</a:t>
            </a:r>
            <a:r>
              <a:rPr lang="en-US" sz="2000" dirty="0">
                <a:solidFill>
                  <a:schemeClr val="tx1"/>
                </a:solidFill>
              </a:rPr>
              <a:t>, operated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airline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airport information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ticket detail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flight detail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payment</a:t>
            </a:r>
            <a:r>
              <a:rPr lang="en-US" sz="2000" dirty="0">
                <a:solidFill>
                  <a:schemeClr val="tx1"/>
                </a:solidFill>
              </a:rPr>
              <a:t> for ticket, and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class</a:t>
            </a:r>
            <a:r>
              <a:rPr lang="en-US" sz="2000" dirty="0">
                <a:solidFill>
                  <a:schemeClr val="tx1"/>
                </a:solidFill>
              </a:rPr>
              <a:t> of each flight entities. These entities along with their specific relationship plays an important role for functionality of flight ticket reservations database. </a:t>
            </a:r>
            <a:endParaRPr lang="en-US" dirty="0">
              <a:solidFill>
                <a:schemeClr val="tx1"/>
              </a:solidFill>
              <a:ea typeface="Source Sans Pro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irplane in flight over clouds">
            <a:extLst>
              <a:ext uri="{FF2B5EF4-FFF2-40B4-BE49-F238E27FC236}">
                <a16:creationId xmlns:a16="http://schemas.microsoft.com/office/drawing/2014/main" id="{218D04B0-013D-10EA-65CD-AD8DE3C8F3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049" b="27049"/>
          <a:stretch/>
        </p:blipFill>
        <p:spPr>
          <a:xfrm>
            <a:off x="458724" y="411480"/>
            <a:ext cx="11274552" cy="587044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11180A-885F-07D0-C33D-9214BD1F2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86" y="4628920"/>
            <a:ext cx="3217333" cy="812049"/>
          </a:xfr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9195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 Attribute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DB3239B-6F9B-C842-42C9-07167B6B4988}"/>
              </a:ext>
            </a:extLst>
          </p:cNvPr>
          <p:cNvSpPr>
            <a:spLocks noGrp="1"/>
          </p:cNvSpPr>
          <p:nvPr/>
        </p:nvSpPr>
        <p:spPr>
          <a:xfrm>
            <a:off x="5521855" y="2379604"/>
            <a:ext cx="2088503" cy="386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Flight Number</a:t>
            </a:r>
            <a:endParaRPr lang="en-US">
              <a:solidFill>
                <a:srgbClr val="40404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Airline ID</a:t>
            </a:r>
            <a:endParaRPr lang="en-US">
              <a:solidFill>
                <a:srgbClr val="40404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Departure Airport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Arrival Airport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Departure Date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Arrival Date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Departure Time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Arrival Time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Duration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Gate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Terminal</a:t>
            </a:r>
            <a:endParaRPr lang="en-US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ZA" dirty="0">
                <a:solidFill>
                  <a:srgbClr val="000000"/>
                </a:solidFill>
                <a:latin typeface="Century Schoolbook"/>
                <a:ea typeface="Source Sans Pro Light"/>
              </a:rPr>
              <a:t>Flight Status</a:t>
            </a:r>
            <a:endParaRPr lang="en-US" dirty="0">
              <a:solidFill>
                <a:srgbClr val="000000"/>
              </a:solidFill>
              <a:latin typeface="Century Schoolbook"/>
              <a:ea typeface="Source Sans Pro Ligh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04040"/>
              </a:solidFill>
              <a:latin typeface="Century Schoolbook"/>
              <a:ea typeface="Source Sans Pro Light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AF942E1-243E-D433-3418-C6D52B735F1F}"/>
              </a:ext>
            </a:extLst>
          </p:cNvPr>
          <p:cNvSpPr>
            <a:spLocks noGrp="1"/>
          </p:cNvSpPr>
          <p:nvPr/>
        </p:nvSpPr>
        <p:spPr>
          <a:xfrm>
            <a:off x="658519" y="1901061"/>
            <a:ext cx="2293938" cy="409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Customer Information</a:t>
            </a:r>
            <a:endParaRPr lang="en-US">
              <a:solidFill>
                <a:schemeClr val="accent5">
                  <a:lumMod val="50000"/>
                </a:schemeClr>
              </a:solidFill>
              <a:latin typeface="Century Schoolbook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389A8ECA-8F1A-5042-4902-2F2A7DBCACC2}"/>
              </a:ext>
            </a:extLst>
          </p:cNvPr>
          <p:cNvSpPr txBox="1"/>
          <p:nvPr/>
        </p:nvSpPr>
        <p:spPr>
          <a:xfrm>
            <a:off x="660401" y="2381956"/>
            <a:ext cx="2630310" cy="263835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Customer ID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  <a:endParaRPr lang="en-US" sz="1400"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First Name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Last Name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Gender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DOB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Contact Information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Email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Passport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​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12269D9-DFAB-A332-F8B3-6F985252C439}"/>
              </a:ext>
            </a:extLst>
          </p:cNvPr>
          <p:cNvSpPr txBox="1">
            <a:spLocks/>
          </p:cNvSpPr>
          <p:nvPr/>
        </p:nvSpPr>
        <p:spPr>
          <a:xfrm>
            <a:off x="5524030" y="1903002"/>
            <a:ext cx="2293526" cy="409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Flight Detail</a:t>
            </a:r>
            <a:endParaRPr lang="en-US" sz="1400">
              <a:solidFill>
                <a:schemeClr val="accent5">
                  <a:lumMod val="50000"/>
                </a:schemeClr>
              </a:solidFill>
              <a:latin typeface="Century Schoolbook"/>
              <a:ea typeface="Source Sans Pro Light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07D46A-1894-D95E-3AC5-2CEFFEC5EFEC}"/>
              </a:ext>
            </a:extLst>
          </p:cNvPr>
          <p:cNvSpPr txBox="1">
            <a:spLocks/>
          </p:cNvSpPr>
          <p:nvPr/>
        </p:nvSpPr>
        <p:spPr>
          <a:xfrm>
            <a:off x="3228622" y="1903002"/>
            <a:ext cx="2293526" cy="409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Ticket Information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Century Schoolbook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00F1DC8B-C135-4212-FDB0-6BF37996714D}"/>
              </a:ext>
            </a:extLst>
          </p:cNvPr>
          <p:cNvSpPr txBox="1"/>
          <p:nvPr/>
        </p:nvSpPr>
        <p:spPr>
          <a:xfrm>
            <a:off x="3228624" y="2381956"/>
            <a:ext cx="2630310" cy="23123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Ticket Number</a:t>
            </a:r>
            <a:endParaRPr lang="en-US" sz="1400" dirty="0">
              <a:latin typeface="Century Schoolbook"/>
              <a:ea typeface="Source Sans Pro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Customer ID</a:t>
            </a:r>
            <a:endParaRPr lang="en-US" sz="1400" dirty="0">
              <a:latin typeface="Century School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Flight Number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Class ID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Seat Number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Reservation Date</a:t>
            </a:r>
            <a:endParaRPr lang="en-US" sz="1400" dirty="0">
              <a:latin typeface="Century School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Reservation Time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9078C06-A5C1-6773-E103-A371A389F575}"/>
              </a:ext>
            </a:extLst>
          </p:cNvPr>
          <p:cNvSpPr txBox="1"/>
          <p:nvPr/>
        </p:nvSpPr>
        <p:spPr>
          <a:xfrm>
            <a:off x="8741363" y="2607734"/>
            <a:ext cx="27432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535357"/>
              </a:solidFill>
              <a:latin typeface="Century Schoolbook"/>
              <a:cs typeface="Segoe UI"/>
            </a:endParaRPr>
          </a:p>
          <a:p>
            <a:pPr algn="ctr"/>
            <a:r>
              <a:rPr lang="en-ZA" sz="1400" dirty="0">
                <a:latin typeface="Century Schoolbook"/>
                <a:cs typeface="Segoe UI"/>
              </a:rPr>
              <a:t>​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A252801-B43C-094F-F3E6-82612E5363B4}"/>
              </a:ext>
            </a:extLst>
          </p:cNvPr>
          <p:cNvSpPr txBox="1">
            <a:spLocks/>
          </p:cNvSpPr>
          <p:nvPr/>
        </p:nvSpPr>
        <p:spPr>
          <a:xfrm>
            <a:off x="7960548" y="1903001"/>
            <a:ext cx="854193" cy="409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Airline</a:t>
            </a:r>
            <a:endParaRPr lang="en-US" sz="1400" dirty="0" err="1">
              <a:solidFill>
                <a:schemeClr val="accent5">
                  <a:lumMod val="50000"/>
                </a:schemeClr>
              </a:solidFill>
              <a:latin typeface="Century Schoolbook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53BA5B33-40C5-C6C0-8C07-A41A3ACB5009}"/>
              </a:ext>
            </a:extLst>
          </p:cNvPr>
          <p:cNvSpPr txBox="1"/>
          <p:nvPr/>
        </p:nvSpPr>
        <p:spPr>
          <a:xfrm>
            <a:off x="7960548" y="2381955"/>
            <a:ext cx="1755422" cy="134286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Airline ID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Airline Name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  <a:ea typeface="Source Sans Pro Light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Contact Info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  <a:ea typeface="Source Sans Pro Light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Email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E348966-0F4E-0059-5543-5A1275ACD58E}"/>
              </a:ext>
            </a:extLst>
          </p:cNvPr>
          <p:cNvSpPr txBox="1">
            <a:spLocks/>
          </p:cNvSpPr>
          <p:nvPr/>
        </p:nvSpPr>
        <p:spPr>
          <a:xfrm>
            <a:off x="9719732" y="1912408"/>
            <a:ext cx="976489" cy="381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Airport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Century Schoolbook"/>
              <a:ea typeface="Source Sans Pro Light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B69530F6-EC5F-4851-FA16-96B25A6D1927}"/>
              </a:ext>
            </a:extLst>
          </p:cNvPr>
          <p:cNvSpPr txBox="1"/>
          <p:nvPr/>
        </p:nvSpPr>
        <p:spPr>
          <a:xfrm>
            <a:off x="9719733" y="2316103"/>
            <a:ext cx="1755422" cy="134286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Airline ID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Airline Name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  <a:ea typeface="Source Sans Pro Light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Contact Info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  <a:ea typeface="Source Sans Pro Light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Email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E45E92AC-91E6-2BAA-2353-0B35DC9E2CB2}"/>
              </a:ext>
            </a:extLst>
          </p:cNvPr>
          <p:cNvSpPr txBox="1">
            <a:spLocks/>
          </p:cNvSpPr>
          <p:nvPr/>
        </p:nvSpPr>
        <p:spPr>
          <a:xfrm>
            <a:off x="7960548" y="4010260"/>
            <a:ext cx="1352784" cy="409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Payment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BB4B5CBA-CBDD-462A-D58D-B2112F339D13}"/>
              </a:ext>
            </a:extLst>
          </p:cNvPr>
          <p:cNvSpPr txBox="1"/>
          <p:nvPr/>
        </p:nvSpPr>
        <p:spPr>
          <a:xfrm>
            <a:off x="7960547" y="4310473"/>
            <a:ext cx="1755422" cy="19891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Payment ID</a:t>
            </a:r>
            <a:r>
              <a:rPr lang="en-US" sz="1400" dirty="0">
                <a:latin typeface="Century Schoolbook"/>
                <a:ea typeface="Source Sans Pro Light"/>
                <a:cs typeface="Segoe UI"/>
              </a:rPr>
              <a:t> </a:t>
            </a:r>
            <a:endParaRPr lang="en-US" sz="1400">
              <a:latin typeface="Century School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Ticket Number</a:t>
            </a:r>
            <a:endParaRPr lang="en-US" sz="1400" dirty="0">
              <a:latin typeface="Century Schoolbook"/>
              <a:ea typeface="Source Sans Pro Light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Amount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Century Schoolbook"/>
                <a:ea typeface="Source Sans Pro Light"/>
                <a:cs typeface="Segoe UI"/>
              </a:rPr>
              <a:t>Date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Century Schoolbook"/>
                <a:ea typeface="Source Sans Pro Light"/>
                <a:cs typeface="Segoe UI"/>
              </a:rPr>
              <a:t>Time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Century Schoolbook"/>
                <a:ea typeface="Source Sans Pro Light"/>
                <a:cs typeface="Segoe UI"/>
              </a:rPr>
              <a:t>Method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6EEADB61-F6B2-AE06-5EF4-817E12AACAC9}"/>
              </a:ext>
            </a:extLst>
          </p:cNvPr>
          <p:cNvSpPr txBox="1">
            <a:spLocks/>
          </p:cNvSpPr>
          <p:nvPr/>
        </p:nvSpPr>
        <p:spPr>
          <a:xfrm>
            <a:off x="9757362" y="4010260"/>
            <a:ext cx="976489" cy="381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ZA" sz="1400" b="1" dirty="0">
                <a:solidFill>
                  <a:schemeClr val="accent5">
                    <a:lumMod val="50000"/>
                  </a:schemeClr>
                </a:solidFill>
                <a:latin typeface="Century Schoolbook"/>
              </a:rPr>
              <a:t>Class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ABEED8D0-1A2C-26EC-24EF-6C946A3A9A83}"/>
              </a:ext>
            </a:extLst>
          </p:cNvPr>
          <p:cNvSpPr txBox="1"/>
          <p:nvPr/>
        </p:nvSpPr>
        <p:spPr>
          <a:xfrm>
            <a:off x="9719733" y="4357510"/>
            <a:ext cx="1755422" cy="134286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Class ID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Class Name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Capacity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ZA" sz="1400" dirty="0">
                <a:latin typeface="Century Schoolbook"/>
                <a:ea typeface="Source Sans Pro Light"/>
                <a:cs typeface="Segoe UI"/>
              </a:rPr>
              <a:t>Flight Number</a:t>
            </a:r>
          </a:p>
        </p:txBody>
      </p:sp>
    </p:spTree>
    <p:extLst>
      <p:ext uri="{BB962C8B-B14F-4D97-AF65-F5344CB8AC3E}">
        <p14:creationId xmlns:p14="http://schemas.microsoft.com/office/powerpoint/2010/main" val="319489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1" name="Picture 40" descr="A diagram of a flight&#10;&#10;Description automatically generated">
            <a:extLst>
              <a:ext uri="{FF2B5EF4-FFF2-40B4-BE49-F238E27FC236}">
                <a16:creationId xmlns:a16="http://schemas.microsoft.com/office/drawing/2014/main" id="{5BF0DB91-E68F-71CF-A4A8-B45CD589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7" y="83151"/>
            <a:ext cx="9563569" cy="6691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965" y="5426713"/>
            <a:ext cx="2773304" cy="826970"/>
          </a:xfrm>
        </p:spPr>
        <p:txBody>
          <a:bodyPr/>
          <a:lstStyle/>
          <a:p>
            <a:r>
              <a:rPr lang="en-US" dirty="0"/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D2229390-19C0-4498-8C60-A8B97678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35" y="363991"/>
            <a:ext cx="3648043" cy="1097055"/>
          </a:xfrm>
        </p:spPr>
        <p:txBody>
          <a:bodyPr>
            <a:normAutofit/>
          </a:bodyPr>
          <a:lstStyle/>
          <a:p>
            <a:r>
              <a:rPr lang="en-US" dirty="0"/>
              <a:t>Database &amp; Tables Queries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A4A521-8FF0-20B8-EA8E-BADB5214F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" r="-235" b="-200"/>
          <a:stretch/>
        </p:blipFill>
        <p:spPr>
          <a:xfrm>
            <a:off x="895585" y="2139617"/>
            <a:ext cx="4013213" cy="3055333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086943-5F38-16E4-6830-03BC06F9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1" y="1453580"/>
            <a:ext cx="4558828" cy="336757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9BB0992-132B-36AB-2799-3B087DCF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19" y="5437776"/>
            <a:ext cx="11068755" cy="11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830" y="-1764"/>
            <a:ext cx="25182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04" y="169921"/>
            <a:ext cx="6281205" cy="49345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What are some payment information of John Doe such as the amount he spent, payment date, payment time and payment method?</a:t>
            </a:r>
            <a:endParaRPr lang="en-US" sz="1600">
              <a:solidFill>
                <a:schemeClr val="tx1"/>
              </a:solidFill>
              <a:ea typeface="Source Sans Pro Ligh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What is the flight information in June 2023?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How many available ticket in Business class of Flight 106?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What are all the passenger information on flight number 106?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Update the necessary information about flight 103 such as Flight Status and Time due to 30 minutes delay.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What are all the code which represents airport or airline?</a:t>
            </a:r>
            <a:endParaRPr lang="en-US" dirty="0">
              <a:solidFill>
                <a:schemeClr val="tx1"/>
              </a:solidFill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Which flight has economy price ticket higher than business class from other flight ?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What is the total revenue generated from Flight 104?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entury Schoolbook"/>
              </a:rPr>
              <a:t>Delete the information about Flight 101, and the other information that refers to it.</a:t>
            </a:r>
          </a:p>
          <a:p>
            <a:pPr indent="-228600">
              <a:lnSpc>
                <a:spcPct val="150000"/>
              </a:lnSpc>
              <a:buAutoNum type="arabicPeriod"/>
            </a:pPr>
            <a:endParaRPr lang="en-US" sz="1600" dirty="0">
              <a:solidFill>
                <a:schemeClr val="tx1"/>
              </a:solidFill>
              <a:latin typeface="Century Schoolbook"/>
            </a:endParaRPr>
          </a:p>
        </p:txBody>
      </p:sp>
      <p:pic>
        <p:nvPicPr>
          <p:cNvPr id="9" name="Picture Placeholder 8" descr="A network made up of connected lines and dots">
            <a:extLst>
              <a:ext uri="{FF2B5EF4-FFF2-40B4-BE49-F238E27FC236}">
                <a16:creationId xmlns:a16="http://schemas.microsoft.com/office/drawing/2014/main" id="{CA93B263-80B8-4F32-B69B-548E670DBC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46" r="2" b="2"/>
          <a:stretch/>
        </p:blipFill>
        <p:spPr>
          <a:xfrm>
            <a:off x="6621294" y="1295416"/>
            <a:ext cx="5570706" cy="55625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D2229390-19C0-4498-8C60-A8B97678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70" y="42334"/>
            <a:ext cx="3309527" cy="7046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Tables Queries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36364F7-F27D-746C-4369-005B9544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51" y="646359"/>
            <a:ext cx="6016977" cy="5057281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9A6D6C-53F2-B886-41C2-F8022DDA1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8" b="195"/>
          <a:stretch/>
        </p:blipFill>
        <p:spPr>
          <a:xfrm>
            <a:off x="67734" y="648483"/>
            <a:ext cx="5696977" cy="533527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262496-4A8E-63B2-3BBD-52024633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07" y="5867827"/>
            <a:ext cx="10344384" cy="9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496" y="108185"/>
            <a:ext cx="2594563" cy="610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Insert Data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ABB8B8-47C2-5A0A-A8CE-AC456E26B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" r="-194" b="-179"/>
          <a:stretch/>
        </p:blipFill>
        <p:spPr>
          <a:xfrm>
            <a:off x="105363" y="134240"/>
            <a:ext cx="5151509" cy="5517056"/>
          </a:xfrm>
          <a:prstGeom prst="rect">
            <a:avLst/>
          </a:prstGeom>
        </p:spPr>
      </p:pic>
      <p:pic>
        <p:nvPicPr>
          <p:cNvPr id="7" name="Picture 6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6502BA64-CB81-2A36-EF8F-69A54592C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" r="1735" b="-641"/>
          <a:stretch/>
        </p:blipFill>
        <p:spPr>
          <a:xfrm>
            <a:off x="5053660" y="2014994"/>
            <a:ext cx="7108145" cy="282803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21D60DA-2666-4C31-EA43-A7909507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26" y="5887299"/>
            <a:ext cx="10551349" cy="8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496" y="108185"/>
            <a:ext cx="2594563" cy="610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Insert Data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E51446D-D2AB-A793-61B9-7FD10FB6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6" y="195674"/>
            <a:ext cx="2821532" cy="546006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74DE0B-6685-77CF-0A4D-DB9130E9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07" y="1352574"/>
            <a:ext cx="8077198" cy="385181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CDC145-085E-F290-0F6E-086B54F7B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7" y="5842828"/>
            <a:ext cx="10626608" cy="6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7481B2-61F1-4998-A5FC-37E947E1DE7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11D1A41-01F0-4C5C-80FC-D7734A9F3A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CDCD41-C0EE-49F0-80CC-0DC855F8F0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TM44613219</Template>
  <TotalTime>0</TotalTime>
  <Words>421</Words>
  <Application>Microsoft Office PowerPoint</Application>
  <PresentationFormat>Widescreen</PresentationFormat>
  <Paragraphs>137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Flight Ticket Reservations Database</vt:lpstr>
      <vt:lpstr>Flight Ticket Reservation</vt:lpstr>
      <vt:lpstr>Entities Attribute</vt:lpstr>
      <vt:lpstr>ER-Diagram</vt:lpstr>
      <vt:lpstr>Database &amp; Tables Queries</vt:lpstr>
      <vt:lpstr>Questions</vt:lpstr>
      <vt:lpstr>Tables Queries</vt:lpstr>
      <vt:lpstr>Insert Data</vt:lpstr>
      <vt:lpstr>Insert Data</vt:lpstr>
      <vt:lpstr>Insert Data</vt:lpstr>
      <vt:lpstr>1.What are some payment information of John Doe such as the amount spent, payment date, payment time and payment method?</vt:lpstr>
      <vt:lpstr>2.   What is the flight information in June 2023?</vt:lpstr>
      <vt:lpstr>3.   How many available ticket in Business class of Flight 106? </vt:lpstr>
      <vt:lpstr>4.  What are all the passenger information on flight number 106?</vt:lpstr>
      <vt:lpstr>5. Update the necessary information about flight 103 such as Flight Status and Time due to 30 minutes delay.</vt:lpstr>
      <vt:lpstr> 6.  What are all the code which represents airport or airline?  </vt:lpstr>
      <vt:lpstr>7. Which flight has economy price ticket higher than business class from other flight ?</vt:lpstr>
      <vt:lpstr>8.  What is the total revenue generated from Flight 104?</vt:lpstr>
      <vt:lpstr>9.  Delete the information about Flight 101, and the other information that refers to it.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/>
  <cp:lastModifiedBy/>
  <cp:revision>1027</cp:revision>
  <dcterms:created xsi:type="dcterms:W3CDTF">2023-11-29T23:04:10Z</dcterms:created>
  <dcterms:modified xsi:type="dcterms:W3CDTF">2023-11-30T01:20:13Z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